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989" r:id="rId1"/>
  </p:sldMasterIdLst>
  <p:notesMasterIdLst>
    <p:notesMasterId r:id="rId32"/>
  </p:notesMasterIdLst>
  <p:handoutMasterIdLst>
    <p:handoutMasterId r:id="rId33"/>
  </p:handoutMasterIdLst>
  <p:sldIdLst>
    <p:sldId id="288" r:id="rId2"/>
    <p:sldId id="329" r:id="rId3"/>
    <p:sldId id="360" r:id="rId4"/>
    <p:sldId id="371" r:id="rId5"/>
    <p:sldId id="376" r:id="rId6"/>
    <p:sldId id="389" r:id="rId7"/>
    <p:sldId id="381" r:id="rId8"/>
    <p:sldId id="339" r:id="rId9"/>
    <p:sldId id="390" r:id="rId10"/>
    <p:sldId id="363" r:id="rId11"/>
    <p:sldId id="364" r:id="rId12"/>
    <p:sldId id="374" r:id="rId13"/>
    <p:sldId id="377" r:id="rId14"/>
    <p:sldId id="378" r:id="rId15"/>
    <p:sldId id="379" r:id="rId16"/>
    <p:sldId id="380" r:id="rId17"/>
    <p:sldId id="375" r:id="rId18"/>
    <p:sldId id="365" r:id="rId19"/>
    <p:sldId id="391" r:id="rId20"/>
    <p:sldId id="346" r:id="rId21"/>
    <p:sldId id="362" r:id="rId22"/>
    <p:sldId id="372" r:id="rId23"/>
    <p:sldId id="369" r:id="rId24"/>
    <p:sldId id="373" r:id="rId25"/>
    <p:sldId id="307" r:id="rId26"/>
    <p:sldId id="340" r:id="rId27"/>
    <p:sldId id="386" r:id="rId28"/>
    <p:sldId id="387" r:id="rId29"/>
    <p:sldId id="388" r:id="rId30"/>
    <p:sldId id="366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56A6"/>
    <a:srgbClr val="1C5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1" autoAdjust="0"/>
    <p:restoredTop sz="90526" autoAdjust="0"/>
  </p:normalViewPr>
  <p:slideViewPr>
    <p:cSldViewPr>
      <p:cViewPr varScale="1">
        <p:scale>
          <a:sx n="100" d="100"/>
          <a:sy n="100" d="100"/>
        </p:scale>
        <p:origin x="166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pPr>
              <a:defRPr/>
            </a:pPr>
            <a:fld id="{2D0DC34E-8D79-4E39-BB1C-709822F65E9B}" type="datetimeFigureOut">
              <a:rPr lang="fa-IR"/>
              <a:pPr>
                <a:defRPr/>
              </a:pPr>
              <a:t>05/18/1447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11FF0D52-82F6-4F20-AA07-ED4540166CCF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736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EB31552-3B9F-4248-9BCA-764D5901B8E9}" type="datetimeFigureOut">
              <a:rPr lang="fa-IR"/>
              <a:pPr>
                <a:defRPr/>
              </a:pPr>
              <a:t>05/18/1447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fld id="{E0791163-FF34-4304-B0EF-F7B059C7C6C4}" type="slidenum">
              <a:rPr lang="fa-IR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00312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123CD6E-AF2F-4636-BB08-82B7BED3F0F7}" type="slidenum">
              <a:rPr lang="fa-IR">
                <a:latin typeface="Calibri" panose="020F0502020204030204" pitchFamily="34" charset="0"/>
              </a:rPr>
              <a:pPr eaLnBrk="1" hangingPunct="1"/>
              <a:t>1</a:t>
            </a:fld>
            <a:endParaRPr lang="fa-I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520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9383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09459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4255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0992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75571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563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88596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05107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23938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1683" y="332656"/>
            <a:ext cx="7773338" cy="792088"/>
          </a:xfrm>
        </p:spPr>
        <p:txBody>
          <a:bodyPr>
            <a:normAutofit/>
          </a:bodyPr>
          <a:lstStyle>
            <a:lvl1pPr>
              <a:defRPr sz="2800">
                <a:solidFill>
                  <a:srgbClr val="1B56A6"/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تيتراسلايد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85331" y="1340768"/>
            <a:ext cx="7773339" cy="4968552"/>
          </a:xfrm>
        </p:spPr>
        <p:txBody>
          <a:bodyPr anchor="t"/>
          <a:lstStyle>
            <a:lvl1pPr algn="r" rtl="1">
              <a:defRPr>
                <a:cs typeface="B Nazanin" panose="00000400000000000000" pitchFamily="2" charset="-78"/>
              </a:defRPr>
            </a:lvl1pPr>
            <a:lvl2pPr marL="457200" indent="0" algn="r" rtl="1">
              <a:buNone/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lvl="0"/>
            <a:r>
              <a:rPr lang="fa-IR"/>
              <a:t>اين متن مي بايست كمتر از هزار كاركتر باشد.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759053" y="6376243"/>
            <a:ext cx="1477244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331" y="6376243"/>
            <a:ext cx="5004665" cy="365125"/>
          </a:xfrm>
        </p:spPr>
        <p:txBody>
          <a:bodyPr/>
          <a:lstStyle>
            <a:lvl1pPr algn="ctr" rtl="1">
              <a:defRPr sz="1200">
                <a:cs typeface="B Nazanin" panose="00000400000000000000" pitchFamily="2" charset="-78"/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36297" y="6376243"/>
            <a:ext cx="1222374" cy="365125"/>
          </a:xfrm>
        </p:spPr>
        <p:txBody>
          <a:bodyPr/>
          <a:lstStyle/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2681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7471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991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16632"/>
            <a:ext cx="7773338" cy="57823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655177" y="1800072"/>
            <a:ext cx="3829520" cy="3424107"/>
          </a:xfrm>
        </p:spPr>
        <p:txBody>
          <a:bodyPr anchor="ctr"/>
          <a:lstStyle>
            <a:lvl1pPr algn="ctr" rtl="1"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محل قرار گرفتن تصوير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 hasCustomPrompt="1"/>
          </p:nvPr>
        </p:nvSpPr>
        <p:spPr>
          <a:xfrm>
            <a:off x="4629150" y="930958"/>
            <a:ext cx="3829050" cy="5162337"/>
          </a:xfrm>
        </p:spPr>
        <p:txBody>
          <a:bodyPr/>
          <a:lstStyle>
            <a:lvl1pPr marL="342900" indent="-342900" algn="r" rtl="1">
              <a:buFont typeface="Arial" panose="020B0604020202020204" pitchFamily="34" charset="0"/>
              <a:buChar char="•"/>
              <a:defRPr>
                <a:cs typeface="B Nazanin" panose="00000400000000000000" pitchFamily="2" charset="-78"/>
              </a:defRPr>
            </a:lvl1pPr>
          </a:lstStyle>
          <a:p>
            <a:pPr lvl="0"/>
            <a:r>
              <a:rPr lang="fa-IR">
                <a:cs typeface="B Nazanin" panose="00000400000000000000" pitchFamily="2" charset="-78"/>
              </a:rPr>
              <a:t>حداكثر 500 كاركتر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59053" y="6232227"/>
            <a:ext cx="118921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331" y="6232227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7321" y="6232227"/>
            <a:ext cx="1441349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91278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685332" y="188640"/>
            <a:ext cx="7773338" cy="866266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defRPr>
            </a:lvl1pPr>
          </a:lstStyle>
          <a:p>
            <a:r>
              <a:rPr lang="fa-IR"/>
              <a:t>تيتر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59746" y="1266591"/>
            <a:ext cx="3655106" cy="679994"/>
          </a:xfrm>
        </p:spPr>
        <p:txBody>
          <a:bodyPr anchor="ctr">
            <a:noAutofit/>
          </a:bodyPr>
          <a:lstStyle>
            <a:lvl1pPr marL="0" indent="0" algn="ctr">
              <a:lnSpc>
                <a:spcPct val="75000"/>
              </a:lnSpc>
              <a:buNone/>
              <a:defRPr lang="en-US" sz="2600" b="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1" eaLnBrk="1" latinLnBrk="0" hangingPunct="1">
              <a:lnSpc>
                <a:spcPct val="75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fa-IR"/>
              <a:t>تيتر</a:t>
            </a:r>
            <a:endParaRPr lang="en-US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685331" y="1946585"/>
            <a:ext cx="3829520" cy="4169009"/>
          </a:xfrm>
        </p:spPr>
        <p:txBody>
          <a:bodyPr/>
          <a:lstStyle>
            <a:lvl1pPr marL="228600" marR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 sz="1600">
                <a:cs typeface="B Nazanin" panose="00000400000000000000" pitchFamily="2" charset="-78"/>
              </a:defRPr>
            </a:lvl1pPr>
            <a:lvl2pPr algn="r" rtl="1">
              <a:defRPr>
                <a:cs typeface="B Nazanin" panose="00000400000000000000" pitchFamily="2" charset="-78"/>
              </a:defRPr>
            </a:lvl2pPr>
            <a:lvl3pPr algn="r" rtl="1">
              <a:defRPr>
                <a:cs typeface="B Nazanin" panose="00000400000000000000" pitchFamily="2" charset="-78"/>
              </a:defRPr>
            </a:lvl3pPr>
            <a:lvl4pPr algn="r" rtl="1">
              <a:defRPr>
                <a:cs typeface="B Nazanin" panose="00000400000000000000" pitchFamily="2" charset="-78"/>
              </a:defRPr>
            </a:lvl4pPr>
            <a:lvl5pPr algn="r" rtl="1">
              <a:defRPr>
                <a:cs typeface="B Nazanin" panose="00000400000000000000" pitchFamily="2" charset="-78"/>
              </a:defRPr>
            </a:lvl5pPr>
          </a:lstStyle>
          <a:p>
            <a:pPr marL="228600" marR="0" lvl="0" indent="-228600" algn="r" defTabSz="914400" rtl="1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a-IR"/>
              <a:t>حداكثر 500 كاركتر</a:t>
            </a:r>
            <a:endParaRPr lang="en-US"/>
          </a:p>
          <a:p>
            <a:pPr lvl="0"/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97317" y="1266591"/>
            <a:ext cx="3661353" cy="679994"/>
          </a:xfrm>
        </p:spPr>
        <p:txBody>
          <a:bodyPr anchor="ctr">
            <a:noAutofit/>
          </a:bodyPr>
          <a:lstStyle>
            <a:lvl1pPr marL="0" indent="0" algn="ctr" rtl="1">
              <a:lnSpc>
                <a:spcPct val="75000"/>
              </a:lnSpc>
              <a:buNone/>
              <a:defRPr sz="2600" b="0">
                <a:solidFill>
                  <a:schemeClr val="tx1"/>
                </a:solidFill>
                <a:cs typeface="B Nazanin" panose="00000400000000000000" pitchFamily="2" charset="-7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a-IR"/>
              <a:t>تيتر</a:t>
            </a:r>
            <a:endParaRPr lang="en-US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 hasCustomPrompt="1"/>
          </p:nvPr>
        </p:nvSpPr>
        <p:spPr>
          <a:xfrm>
            <a:off x="4629150" y="1946585"/>
            <a:ext cx="3829051" cy="4169009"/>
          </a:xfrm>
        </p:spPr>
        <p:txBody>
          <a:bodyPr>
            <a:normAutofit/>
          </a:bodyPr>
          <a:lstStyle>
            <a:lvl1pPr algn="r" rtl="1">
              <a:defRPr sz="1600">
                <a:cs typeface="B Nazanin" panose="00000400000000000000" pitchFamily="2" charset="-78"/>
              </a:defRPr>
            </a:lvl1pPr>
          </a:lstStyle>
          <a:p>
            <a:pPr lvl="0"/>
            <a:r>
              <a:rPr lang="fa-IR"/>
              <a:t>حداكثر 500 كاركتر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759053" y="6304235"/>
            <a:ext cx="1549251" cy="365125"/>
          </a:xfrm>
        </p:spPr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85331" y="6304235"/>
            <a:ext cx="5004665" cy="365125"/>
          </a:xfrm>
        </p:spPr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308305" y="6304235"/>
            <a:ext cx="1150366" cy="365125"/>
          </a:xfrm>
        </p:spPr>
        <p:txBody>
          <a:bodyPr/>
          <a:lstStyle>
            <a:lvl1pPr>
              <a:defRPr/>
            </a:lvl1pPr>
          </a:lstStyle>
          <a:p>
            <a:fld id="{69C3C852-D4BA-4806-AA99-BCE77F0038FE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58373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a-IR"/>
              <a:t>9 ژوئن 21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/>
              <a:t>كاربرگ اطلاعات اوليه درخواست استقرار در پارك علم و فناوري دانشگاه علوم پايه زنجان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‹#›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163924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218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97247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587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9 ژوئن 21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fa-IR"/>
              <a:t>كاربرگ اطلاعات اوليه درخواست استقرار در پارك علم و فناوري دانشگاه علوم پايه زنجان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6C4914C-D1FB-47B8-8CC6-2914A7B2254D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924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  <p:sldLayoutId id="2147484001" r:id="rId12"/>
    <p:sldLayoutId id="2147484002" r:id="rId13"/>
    <p:sldLayoutId id="2147484003" r:id="rId14"/>
    <p:sldLayoutId id="2147484004" r:id="rId15"/>
    <p:sldLayoutId id="2147484005" r:id="rId16"/>
    <p:sldLayoutId id="2147484006" r:id="rId17"/>
    <p:sldLayoutId id="2147484007" r:id="rId1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NUL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NUL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62751" y="1374660"/>
            <a:ext cx="1889667" cy="1223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endParaRPr lang="fa-IR" sz="2400" b="1" dirty="0">
              <a:ln/>
              <a:solidFill>
                <a:srgbClr val="1B56A6"/>
              </a:solidFill>
              <a:cs typeface="B Nazanin" panose="00000400000000000000" pitchFamily="2" charset="-78"/>
            </a:endParaRPr>
          </a:p>
          <a:p>
            <a:pPr marL="36000"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fa-IR" sz="2000" b="1" dirty="0">
                <a:ln/>
                <a:solidFill>
                  <a:srgbClr val="1C57A7"/>
                </a:solidFill>
                <a:cs typeface="B Nazanin" panose="00000400000000000000" pitchFamily="2" charset="-78"/>
              </a:rPr>
              <a:t> </a:t>
            </a:r>
            <a:endParaRPr lang="fa-IR" sz="2000" b="1" dirty="0">
              <a:solidFill>
                <a:srgbClr val="1C57A7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926035"/>
            <a:ext cx="2348564" cy="923827"/>
          </a:xfrm>
          <a:prstGeom prst="rect">
            <a:avLst/>
          </a:prstGeom>
        </p:spPr>
      </p:pic>
      <p:pic>
        <p:nvPicPr>
          <p:cNvPr id="1026" name="Picture 2" descr="http://zibasaz.niniweblog.com/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7067"/>
            <a:ext cx="1236038" cy="921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1D3234D7-1132-4C98-B005-288800945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1" y="4437112"/>
            <a:ext cx="7773338" cy="1596177"/>
          </a:xfrm>
        </p:spPr>
        <p:txBody>
          <a:bodyPr>
            <a:norm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نکات قابل توجهی که در صورت عدم رعایت آنها طرح ارسالی مورد بررسی قرار نخواهد گرفت: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1- عدم پاسخ دهی به کلیه سوالات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2-پاسخ دهی بصورت کلی‌گویی </a:t>
            </a:r>
            <a:br>
              <a:rPr lang="fa-IR" sz="1200" b="1" dirty="0">
                <a:cs typeface="B Nazanin" panose="00000400000000000000" pitchFamily="2" charset="-78"/>
              </a:rPr>
            </a:br>
            <a:r>
              <a:rPr lang="fa-IR" sz="1200" b="1" dirty="0">
                <a:cs typeface="B Nazanin" panose="00000400000000000000" pitchFamily="2" charset="-78"/>
              </a:rPr>
              <a:t>3- اجتناب از ارائه توضیحاتی که ارتباطی با سوال مطرح شده ندارند.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2F946E-1844-424A-B457-372DF739CA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2745274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CACB0901-35E8-4BCF-ABB8-D3661F961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09249" y="3017809"/>
            <a:ext cx="9144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Low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43200" algn="ctr"/>
                <a:tab pos="5486400" algn="r"/>
              </a:tabLst>
            </a:pPr>
            <a:r>
              <a:rPr kumimoji="0" lang="fa-IR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کاربرگ  اولیه تقاضای استقرار رشد مقدماتی و مرکزنوآوری     </a:t>
            </a:r>
            <a:endParaRPr kumimoji="0" lang="fa-IR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64B3F-5926-4D53-A887-6584BFD92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میزان توسعه محصول /خدمت: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D0DB8-0096-4171-AF46-5E3E7E8C5A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043608" y="930958"/>
            <a:ext cx="7414592" cy="5162337"/>
          </a:xfrm>
        </p:spPr>
        <p:txBody>
          <a:bodyPr/>
          <a:lstStyle/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اتمام مرحله پژوهشی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نمونه  دارای مجوز 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نرم افزار</a:t>
            </a:r>
          </a:p>
          <a:p>
            <a:pPr marL="270510" marR="0" algn="just" rtl="1">
              <a:spcBef>
                <a:spcPts val="0"/>
              </a:spcBef>
              <a:spcAft>
                <a:spcPts val="0"/>
              </a:spcAft>
            </a:pPr>
            <a:r>
              <a:rPr lang="fa-IR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پلتفرم ارائه خدمات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7978C9-E74C-4C7A-825A-C73364AA70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42851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23D3-800C-445B-8776-40CC7D5C1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تصویر یا فیلم کوتاه  3 دقیقه ای از محصول/ایده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ECF73A-1CA3-45E8-BB57-3CD9F66BD4F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55176" y="1124744"/>
            <a:ext cx="7803493" cy="409943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55026F-19B3-4D29-A152-F2AB0E1B5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5275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56FAE-0E9B-4D89-8B6F-BDD6304A6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334" y="546927"/>
            <a:ext cx="7773338" cy="578234"/>
          </a:xfrm>
        </p:spPr>
        <p:txBody>
          <a:bodyPr>
            <a:normAutofit fontScale="90000"/>
          </a:bodyPr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 عملیاتی رسیدن به اهداف در افق شش‌ماهه:(تیم کاری،ثبت حقوقی،تثبت محصول،تثبیت بازار، مجوزها، ورود به بازار)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BAEDA0-77F2-4C1B-9F22-DEB7EDFFA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12</a:t>
            </a:fld>
            <a:endParaRPr lang="fa-IR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15D5E4C6-E30A-4287-B752-2B5534B2C916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22893953"/>
              </p:ext>
            </p:extLst>
          </p:nvPr>
        </p:nvGraphicFramePr>
        <p:xfrm>
          <a:off x="827584" y="1484784"/>
          <a:ext cx="7992888" cy="4635035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5388445">
                  <a:extLst>
                    <a:ext uri="{9D8B030D-6E8A-4147-A177-3AD203B41FA5}">
                      <a16:colId xmlns:a16="http://schemas.microsoft.com/office/drawing/2014/main" val="785545158"/>
                    </a:ext>
                  </a:extLst>
                </a:gridCol>
                <a:gridCol w="581794">
                  <a:extLst>
                    <a:ext uri="{9D8B030D-6E8A-4147-A177-3AD203B41FA5}">
                      <a16:colId xmlns:a16="http://schemas.microsoft.com/office/drawing/2014/main" val="2364500421"/>
                    </a:ext>
                  </a:extLst>
                </a:gridCol>
                <a:gridCol w="482089">
                  <a:extLst>
                    <a:ext uri="{9D8B030D-6E8A-4147-A177-3AD203B41FA5}">
                      <a16:colId xmlns:a16="http://schemas.microsoft.com/office/drawing/2014/main" val="4096029041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208036679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35720892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1300885144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924152437"/>
                    </a:ext>
                  </a:extLst>
                </a:gridCol>
                <a:gridCol w="308112">
                  <a:extLst>
                    <a:ext uri="{9D8B030D-6E8A-4147-A177-3AD203B41FA5}">
                      <a16:colId xmlns:a16="http://schemas.microsoft.com/office/drawing/2014/main" val="4256357391"/>
                    </a:ext>
                  </a:extLst>
                </a:gridCol>
              </a:tblGrid>
              <a:tr h="305200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effectLst/>
                          <a:cs typeface="B Nazanin" panose="00000400000000000000" pitchFamily="2" charset="-78"/>
                        </a:rPr>
                        <a:t>گام‌های اجرایی                                                                                         ماه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مجری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066620692"/>
                  </a:ext>
                </a:extLst>
              </a:tr>
              <a:tr h="826076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88840745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053689158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361022543"/>
                  </a:ext>
                </a:extLst>
              </a:tr>
              <a:tr h="676952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3461535238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715178661"/>
                  </a:ext>
                </a:extLst>
              </a:tr>
              <a:tr h="68718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>
                          <a:effectLst/>
                        </a:rPr>
                        <a:t> </a:t>
                      </a:r>
                      <a:endParaRPr lang="en-US" sz="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tc>
                  <a:txBody>
                    <a:bodyPr/>
                    <a:lstStyle/>
                    <a:p>
                      <a:pPr marL="0" marR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600" dirty="0">
                          <a:effectLst/>
                        </a:rPr>
                        <a:t> </a:t>
                      </a:r>
                      <a:endParaRPr lang="en-US" sz="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33786" marR="33786" marT="0" marB="0"/>
                </a:tc>
                <a:extLst>
                  <a:ext uri="{0D108BD9-81ED-4DB2-BD59-A6C34878D82A}">
                    <a16:rowId xmlns:a16="http://schemas.microsoft.com/office/drawing/2014/main" val="1302349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045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E8183-0FD1-4DD0-AA56-47D603982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مدل درآمدی یا همان مدل تجاری ورود به بازار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6CB34-1672-4828-990B-0330DCFD02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843C96-CDB3-4737-8DDE-8920E5F2EFC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8AE88-0344-45DD-9B07-1E8DA238A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38222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C9008-E944-4C83-89FC-5F7C66AA3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مقیاس تولید برای 6 ماه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363E0-A579-4542-AD2C-37EA6BFD775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BB4F6E-8AEA-4A6D-BF47-4653F6DB3D2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BFAA6A-5344-4C49-B3D4-629762FC2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7960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E4A64-A3A3-4329-8F9C-DAF55D1CB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لی اوت کارگاه/آزمایشگاه/فضای کاری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0E91EB-7243-48C7-887F-39EEBA039E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92F740-A0A8-4AA9-BBB9-322940EE3BB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B62EFB-F067-4B26-AECC-1A93CF06F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46698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C3E40-FB66-4AD3-AD8D-E4A437507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مهار مسائل مربوط به زیست محیطی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E8BE7-33C7-4AA5-892E-5A6B8D0F3B3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298C3D-5685-4B2F-AD9D-307905FBAFC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AC96C-A4E7-45D1-9192-4A6023972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3472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27ECC-1FBF-4B67-A461-9ED4498CE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معرفی مشتریان محصول/ خدمت:</a:t>
            </a:r>
            <a:endParaRPr lang="en-US" sz="1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898253-9D7C-4FDF-87B0-5233B585D6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F42A6D-DCD0-4321-B6C7-E6F05482E3C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3BB192-0254-44C0-91EF-2A7537969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03050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B6921-B280-4581-8651-6FF1A994A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رقبای اصلی شما در بازار به تفکیک رقبای داخلی و خارجی عبارتند از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20B94A-B720-4378-9DD2-0551C836B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18</a:t>
            </a:fld>
            <a:endParaRPr lang="fa-IR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42D2E89-6AC9-44D0-B3DA-59BB2B0592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5646803"/>
              </p:ext>
            </p:extLst>
          </p:nvPr>
        </p:nvGraphicFramePr>
        <p:xfrm>
          <a:off x="692156" y="1268760"/>
          <a:ext cx="7773336" cy="404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1112">
                  <a:extLst>
                    <a:ext uri="{9D8B030D-6E8A-4147-A177-3AD203B41FA5}">
                      <a16:colId xmlns:a16="http://schemas.microsoft.com/office/drawing/2014/main" val="1813544082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2426927998"/>
                    </a:ext>
                  </a:extLst>
                </a:gridCol>
                <a:gridCol w="2591112">
                  <a:extLst>
                    <a:ext uri="{9D8B030D-6E8A-4147-A177-3AD203B41FA5}">
                      <a16:colId xmlns:a16="http://schemas.microsoft.com/office/drawing/2014/main" val="1021856611"/>
                    </a:ext>
                  </a:extLst>
                </a:gridCol>
              </a:tblGrid>
              <a:tr h="835511">
                <a:tc>
                  <a:txBody>
                    <a:bodyPr/>
                    <a:lstStyle/>
                    <a:p>
                      <a:pPr algn="ctr" rtl="1"/>
                      <a:r>
                        <a:rPr lang="fa-IR" dirty="0">
                          <a:cs typeface="B Nazanin" panose="00000400000000000000" pitchFamily="2" charset="-78"/>
                        </a:rPr>
                        <a:t>مقایسه</a:t>
                      </a:r>
                      <a:r>
                        <a:rPr lang="fa-IR" dirty="0"/>
                        <a:t> معایب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مقایسه مزایا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dirty="0"/>
                        <a:t>نام شرکت رقیب</a:t>
                      </a:r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24568176"/>
                  </a:ext>
                </a:extLst>
              </a:tr>
              <a:tr h="1883135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fa-IR" sz="13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814166"/>
                  </a:ext>
                </a:extLst>
              </a:tr>
              <a:tr h="1327629"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r" rtl="1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94350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939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947EF-AAEB-4EAA-81C3-C43236FDF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/>
              <a:t>ویژگی های مزیت رقابتی محصول ما در مقایسه با رقبا مشخصا  ذکر شود.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C53DF-FE9D-41C8-B97A-0A94A263F16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0FCCB8-6012-430E-99DE-857F0095AA8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289016-121B-4B8B-A79F-7596FFAA4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9280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8011629-0BEC-4C24-B2E7-4FC4BF3FCF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2499967"/>
              </p:ext>
            </p:extLst>
          </p:nvPr>
        </p:nvGraphicFramePr>
        <p:xfrm>
          <a:off x="539552" y="1412776"/>
          <a:ext cx="7804055" cy="4464133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3082211">
                  <a:extLst>
                    <a:ext uri="{9D8B030D-6E8A-4147-A177-3AD203B41FA5}">
                      <a16:colId xmlns:a16="http://schemas.microsoft.com/office/drawing/2014/main" val="2893951445"/>
                    </a:ext>
                  </a:extLst>
                </a:gridCol>
                <a:gridCol w="366130">
                  <a:extLst>
                    <a:ext uri="{9D8B030D-6E8A-4147-A177-3AD203B41FA5}">
                      <a16:colId xmlns:a16="http://schemas.microsoft.com/office/drawing/2014/main" val="1910782292"/>
                    </a:ext>
                  </a:extLst>
                </a:gridCol>
                <a:gridCol w="158746">
                  <a:extLst>
                    <a:ext uri="{9D8B030D-6E8A-4147-A177-3AD203B41FA5}">
                      <a16:colId xmlns:a16="http://schemas.microsoft.com/office/drawing/2014/main" val="2879161654"/>
                    </a:ext>
                  </a:extLst>
                </a:gridCol>
                <a:gridCol w="1961218">
                  <a:extLst>
                    <a:ext uri="{9D8B030D-6E8A-4147-A177-3AD203B41FA5}">
                      <a16:colId xmlns:a16="http://schemas.microsoft.com/office/drawing/2014/main" val="1105603185"/>
                    </a:ext>
                  </a:extLst>
                </a:gridCol>
                <a:gridCol w="233486">
                  <a:extLst>
                    <a:ext uri="{9D8B030D-6E8A-4147-A177-3AD203B41FA5}">
                      <a16:colId xmlns:a16="http://schemas.microsoft.com/office/drawing/2014/main" val="3331472532"/>
                    </a:ext>
                  </a:extLst>
                </a:gridCol>
                <a:gridCol w="2002264">
                  <a:extLst>
                    <a:ext uri="{9D8B030D-6E8A-4147-A177-3AD203B41FA5}">
                      <a16:colId xmlns:a16="http://schemas.microsoft.com/office/drawing/2014/main" val="1644232283"/>
                    </a:ext>
                  </a:extLst>
                </a:gridCol>
              </a:tblGrid>
              <a:tr h="359677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نام واحد: 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□ ثبت شده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□ ثبت نشده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extLst>
                  <a:ext uri="{0D108BD9-81ED-4DB2-BD59-A6C34878D82A}">
                    <a16:rowId xmlns:a16="http://schemas.microsoft.com/office/drawing/2014/main" val="2627572328"/>
                  </a:ext>
                </a:extLst>
              </a:tr>
              <a:tr h="359677"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ایده‌محوری: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زمينه فعاليت واحد: 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081558"/>
                  </a:ext>
                </a:extLst>
              </a:tr>
              <a:tr h="35967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عنوان محصول/ خدمات: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8906638"/>
                  </a:ext>
                </a:extLst>
              </a:tr>
              <a:tr h="35967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2609014"/>
                  </a:ext>
                </a:extLst>
              </a:tr>
              <a:tr h="719353">
                <a:tc gridSpan="3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 در صورت ثبت بودن نوع شرکت: □ سهامی خاص□ سهامی محدود   □ سایر با ذکر 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شناسه ملی: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شناسه ملی: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2000" dirty="0">
                          <a:cs typeface="B Nazanin" panose="00000400000000000000" pitchFamily="2" charset="-78"/>
                        </a:rPr>
                        <a:t>کد کارگاهی:</a:t>
                      </a:r>
                      <a:endParaRPr lang="en-US" sz="2000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710229"/>
                  </a:ext>
                </a:extLst>
              </a:tr>
              <a:tr h="1441975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شماره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تاریخ ثبت: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محل ثبت شرکت: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محل ثبت شرکت: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>
                  <a:txBody>
                    <a:bodyPr/>
                    <a:lstStyle/>
                    <a:p>
                      <a:endParaRPr lang="en-US" sz="200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9030697"/>
                  </a:ext>
                </a:extLst>
              </a:tr>
              <a:tr h="864097">
                <a:tc gridSpan="6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نشانی آزمایشگاه/ کارگاه / دفتردر اختیار واحد:                                                                              مساحت فضای در اختیار 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6673" marR="66673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5574904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5A26B-268C-4A28-B287-D1439E7F5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/>
              <a:t> </a:t>
            </a:r>
            <a:fld id="{69C3C852-D4BA-4806-AA99-BCE77F0038FE}" type="slidenum">
              <a:rPr lang="fa-IR" smtClean="0"/>
              <a:pPr/>
              <a:t>2</a:t>
            </a:fld>
            <a:endParaRPr lang="fa-I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DE9949-24EC-46CE-91E2-3EFA1725B672}"/>
              </a:ext>
            </a:extLst>
          </p:cNvPr>
          <p:cNvSpPr txBox="1"/>
          <p:nvPr/>
        </p:nvSpPr>
        <p:spPr>
          <a:xfrm>
            <a:off x="3131840" y="530426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عمومي واحد فناور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67679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ورود محصول/ خدمت به بازارنیازمند چه مجوزهایی است ؟ لطفاً توضيح دهيد؟</a:t>
            </a:r>
            <a:r>
              <a:rPr lang="fa-IR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20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44788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اقدامات انجام شده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>
                          <a:cs typeface="B Nazanin" panose="00000400000000000000" pitchFamily="2" charset="-78"/>
                        </a:rPr>
                        <a:t>مجوزهای مورد نیاز</a:t>
                      </a:r>
                      <a:endParaRPr lang="en-US" dirty="0"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99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CE366-65A8-45D2-B5A2-2816586C4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</a:rPr>
              <a:t>درج مجوزها (درصورت موجود)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2E8849-A579-4B6E-AFBE-378590872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21</a:t>
            </a:fld>
            <a:endParaRPr lang="fa-I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3CA5E8-F857-4D2C-97F2-2CB9F146F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6734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586AF-C497-496E-9E74-A21533AF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 بینی اعتبار مورد نیاز برای یک دوره 6 ماهه </a:t>
            </a:r>
            <a:r>
              <a:rPr lang="fa-IR" sz="1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 میلیون تومان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E7107DB-3D43-4292-B136-DD483E2870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1892777"/>
              </p:ext>
            </p:extLst>
          </p:nvPr>
        </p:nvGraphicFramePr>
        <p:xfrm>
          <a:off x="731147" y="975643"/>
          <a:ext cx="7772399" cy="540060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2417216">
                  <a:extLst>
                    <a:ext uri="{9D8B030D-6E8A-4147-A177-3AD203B41FA5}">
                      <a16:colId xmlns:a16="http://schemas.microsoft.com/office/drawing/2014/main" val="1787244124"/>
                    </a:ext>
                  </a:extLst>
                </a:gridCol>
                <a:gridCol w="2112538">
                  <a:extLst>
                    <a:ext uri="{9D8B030D-6E8A-4147-A177-3AD203B41FA5}">
                      <a16:colId xmlns:a16="http://schemas.microsoft.com/office/drawing/2014/main" val="3957437969"/>
                    </a:ext>
                  </a:extLst>
                </a:gridCol>
                <a:gridCol w="3242645">
                  <a:extLst>
                    <a:ext uri="{9D8B030D-6E8A-4147-A177-3AD203B41FA5}">
                      <a16:colId xmlns:a16="http://schemas.microsoft.com/office/drawing/2014/main" val="4170569507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عنوان هزینه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جمع هزینه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توضیحات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4628522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61988558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1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9224895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08656516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864019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FDFCF9-0D74-433A-862B-57F6680E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307874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B6FB0-A429-433F-920A-C538EB2C5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cs typeface="B Nazanin" panose="00000400000000000000" pitchFamily="2" charset="-78"/>
              </a:rPr>
              <a:t>تجهیزات مورد نیاز و راه‌های تامین منابع مالی 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F7A09B-8092-4A78-9A20-8C7200085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1C9F04-C1D8-4E40-812A-C850EE01F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23</a:t>
            </a:fld>
            <a:endParaRPr lang="fa-IR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718E9E16-C0C4-4C16-ABB5-B8A1543E4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828273"/>
              </p:ext>
            </p:extLst>
          </p:nvPr>
        </p:nvGraphicFramePr>
        <p:xfrm>
          <a:off x="1619672" y="2204864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8444">
                  <a:extLst>
                    <a:ext uri="{9D8B030D-6E8A-4147-A177-3AD203B41FA5}">
                      <a16:colId xmlns:a16="http://schemas.microsoft.com/office/drawing/2014/main" val="623683932"/>
                    </a:ext>
                  </a:extLst>
                </a:gridCol>
                <a:gridCol w="1770028">
                  <a:extLst>
                    <a:ext uri="{9D8B030D-6E8A-4147-A177-3AD203B41FA5}">
                      <a16:colId xmlns:a16="http://schemas.microsoft.com/office/drawing/2014/main" val="3275332129"/>
                    </a:ext>
                  </a:extLst>
                </a:gridCol>
                <a:gridCol w="1847528">
                  <a:extLst>
                    <a:ext uri="{9D8B030D-6E8A-4147-A177-3AD203B41FA5}">
                      <a16:colId xmlns:a16="http://schemas.microsoft.com/office/drawing/2014/main" val="1686469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راه‌های تامین منابع مالی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میزان دسترسی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/>
                        <a:t>نام تجهیزات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16915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8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8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3933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0958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326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5399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382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2995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B514E-2791-49E8-9005-64A296208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آیا تاکنون حمایت‌ها و پشتیبانی‌های مالی و معنوی سازمان‌ها یا نهادهای خصوصی یا دولتی از ایده پیشنهادی انجام شده ویا در مرکزرشد دیگری  استقرارداشته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ahoma" panose="020B0604030504040204" pitchFamily="34" charset="0"/>
              </a:rPr>
              <a:t>﻿</a:t>
            </a:r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اید؟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A0EBC-9D95-4B07-BC09-6D2DD4377C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76A1FF-254E-4C57-B16E-581EA1B2C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86290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latin typeface="IranNastaliq" pitchFamily="18" charset="0"/>
                <a:cs typeface="B Nazanin" panose="00000400000000000000" pitchFamily="2" charset="-78"/>
              </a:rPr>
              <a:t>فضای کار و امکانات لازم و کاربرد استفاده از این فضا را تشریح نمایید.</a:t>
            </a:r>
            <a:endParaRPr lang="en-US" sz="16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F782F-DD3A-421B-ACE4-56AEF326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109333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B19E4-9924-463D-920C-1E6CB658F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 و امکانات  مورد نياز واحد فناور به هنگام استقرار در پارک برای تولید محصول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363B0-1B98-4832-B1A1-D881845E8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81670C-8312-49CB-8E8A-63974D1FA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37279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318383"/>
          </a:xfrm>
        </p:spPr>
        <p:txBody>
          <a:bodyPr>
            <a:norm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سوال 1 – امکان سنجی محصول:</a:t>
            </a:r>
            <a:br>
              <a:rPr lang="fa-IR" sz="2000" b="1" dirty="0">
                <a:cs typeface="B Nazanin" panose="00000400000000000000" pitchFamily="2" charset="-78"/>
              </a:rPr>
            </a:br>
            <a:br>
              <a:rPr lang="fa-IR" sz="2400" b="1" dirty="0">
                <a:cs typeface="B Nazanin" panose="00000400000000000000" pitchFamily="2" charset="-78"/>
              </a:rPr>
            </a:br>
            <a:r>
              <a:rPr lang="fa-IR" sz="1400" b="1" i="0" dirty="0">
                <a:solidFill>
                  <a:srgbClr val="0A0A0A"/>
                </a:solidFill>
                <a:effectLst/>
                <a:latin typeface="yekancdn"/>
                <a:cs typeface="B Nazanin" panose="00000400000000000000" pitchFamily="2" charset="-78"/>
              </a:rPr>
              <a:t>بخش بازار : محصول را از نظر شرایط حاکم بر بازار بررسی کنید.(آمار تولید محصول در کشور تا چند سال اخیر چقدر بوده و میزان ظرفیت بازار را پیش بینی کنید.) </a:t>
            </a:r>
            <a:endParaRPr lang="fa-IR" sz="1600" b="1" dirty="0">
              <a:cs typeface="B Nazanin" panose="000004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5ACDC2-D9F9-4B73-9586-E348EF9F8FA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9552" y="1579031"/>
            <a:ext cx="8136904" cy="401020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fa-IR" sz="1800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233370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92088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سوال 2-امکان سنجی محصول:</a:t>
            </a:r>
            <a:br>
              <a:rPr lang="fa-IR" sz="2000" b="1" dirty="0">
                <a:cs typeface="B Nazanin" panose="00000400000000000000" pitchFamily="2" charset="-78"/>
              </a:rPr>
            </a:br>
            <a:r>
              <a:rPr lang="fa-IR" sz="2000" b="1" dirty="0">
                <a:cs typeface="B Nazanin" panose="00000400000000000000" pitchFamily="2" charset="-78"/>
              </a:rPr>
              <a:t>بخش فنی : روش تولید محصول٬ ماشین آلات مورد نیاز٬ فضای سوله مورد نیاز٬ تعداد پرسنل مورد نیاز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14456DFE-D643-4BC6-AD8F-9B8FCAEC6C30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01834106"/>
              </p:ext>
            </p:extLst>
          </p:nvPr>
        </p:nvGraphicFramePr>
        <p:xfrm>
          <a:off x="611560" y="908720"/>
          <a:ext cx="7845853" cy="470452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26925">
                  <a:extLst>
                    <a:ext uri="{9D8B030D-6E8A-4147-A177-3AD203B41FA5}">
                      <a16:colId xmlns:a16="http://schemas.microsoft.com/office/drawing/2014/main" val="2240472476"/>
                    </a:ext>
                  </a:extLst>
                </a:gridCol>
                <a:gridCol w="5418928">
                  <a:extLst>
                    <a:ext uri="{9D8B030D-6E8A-4147-A177-3AD203B41FA5}">
                      <a16:colId xmlns:a16="http://schemas.microsoft.com/office/drawing/2014/main" val="303612609"/>
                    </a:ext>
                  </a:extLst>
                </a:gridCol>
              </a:tblGrid>
              <a:tr h="1176131">
                <a:tc>
                  <a:txBody>
                    <a:bodyPr/>
                    <a:lstStyle/>
                    <a:p>
                      <a:pPr algn="r" rtl="1"/>
                      <a:r>
                        <a:rPr lang="fa-IR" b="0" i="0" dirty="0">
                          <a:solidFill>
                            <a:srgbClr val="0A0A0A"/>
                          </a:solidFill>
                          <a:effectLst/>
                          <a:latin typeface="yekancdn"/>
                          <a:cs typeface="B Nazanin" panose="00000400000000000000" pitchFamily="2" charset="-78"/>
                        </a:rPr>
                        <a:t>روش تولید محصول: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6202001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r" rtl="1"/>
                      <a:r>
                        <a:rPr lang="fa-IR" b="0" i="0" dirty="0">
                          <a:solidFill>
                            <a:srgbClr val="0A0A0A"/>
                          </a:solidFill>
                          <a:effectLst/>
                          <a:latin typeface="yekancdn"/>
                          <a:cs typeface="B Nazanin" panose="00000400000000000000" pitchFamily="2" charset="-78"/>
                        </a:rPr>
                        <a:t>ماشین آلات مورد نیاز: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720170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r" rtl="1"/>
                      <a:r>
                        <a:rPr lang="fa-IR" b="0" i="0" dirty="0">
                          <a:solidFill>
                            <a:srgbClr val="0A0A0A"/>
                          </a:solidFill>
                          <a:effectLst/>
                          <a:latin typeface="yekancdn"/>
                          <a:cs typeface="B Nazanin" panose="00000400000000000000" pitchFamily="2" charset="-78"/>
                        </a:rPr>
                        <a:t>فضای سوله مورد نیاز:</a:t>
                      </a:r>
                      <a:endParaRPr lang="fa-IR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7196753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r" rtl="1"/>
                      <a:r>
                        <a:rPr lang="fa-IR" dirty="0">
                          <a:cs typeface="B Nazanin" panose="00000400000000000000" pitchFamily="2" charset="-78"/>
                        </a:rPr>
                        <a:t>تعداد پرسنل: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398541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28</a:t>
            </a:fld>
            <a:endParaRPr lang="fa-IR"/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Slide Zoom 6">
                <a:extLst>
                  <a:ext uri="{FF2B5EF4-FFF2-40B4-BE49-F238E27FC236}">
                    <a16:creationId xmlns:a16="http://schemas.microsoft.com/office/drawing/2014/main" id="{40E4FBD6-D3B1-4C58-9BFA-9407F2A3813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-2327744" y="-380448"/>
              <a:ext cx="2286000" cy="1714500"/>
            </p:xfrm>
            <a:graphic>
              <a:graphicData uri="http://schemas.microsoft.com/office/powerpoint/2016/slidezoom">
                <pslz:sldZm>
                  <pslz:sldZmObj sldId="384" cId="3310387452">
                    <pslz:zmPr id="{F60C337F-0A4A-468D-A6C6-6641AE376F11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286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Slide Zoom 6">
                <a:hlinkClick r:id="rId3" action="ppaction://hlinksldjump"/>
                <a:extLst>
                  <a:ext uri="{FF2B5EF4-FFF2-40B4-BE49-F238E27FC236}">
                    <a16:creationId xmlns="" xmlns:a16="http://schemas.microsoft.com/office/drawing/2014/main" id="{40E4FBD6-D3B1-4C58-9BFA-9407F2A3813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327744" y="-380448"/>
                <a:ext cx="2286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08049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3A966-FDAF-44EE-84C8-478D1126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56" y="260648"/>
            <a:ext cx="9036496" cy="792088"/>
          </a:xfrm>
        </p:spPr>
        <p:txBody>
          <a:bodyPr>
            <a:normAutofit/>
          </a:bodyPr>
          <a:lstStyle/>
          <a:p>
            <a:pPr algn="r"/>
            <a:r>
              <a:rPr lang="fa-IR" sz="1600" b="1" dirty="0">
                <a:cs typeface="B Nazanin" panose="00000400000000000000" pitchFamily="2" charset="-78"/>
              </a:rPr>
              <a:t>سوال 3-امکان سنجی محصول:</a:t>
            </a:r>
            <a:br>
              <a:rPr lang="fa-IR" sz="1400" dirty="0"/>
            </a:br>
            <a:r>
              <a:rPr lang="fa-IR" sz="1600" b="1" i="0" dirty="0">
                <a:solidFill>
                  <a:srgbClr val="0A0A0A"/>
                </a:solidFill>
                <a:effectLst/>
                <a:latin typeface="yekancdn"/>
                <a:cs typeface="B Nazanin" panose="00000400000000000000" pitchFamily="2" charset="-78"/>
              </a:rPr>
              <a:t>بخش مالی</a:t>
            </a:r>
            <a:r>
              <a:rPr lang="fa-IR" sz="1600" b="0" i="0" dirty="0">
                <a:solidFill>
                  <a:srgbClr val="0A0A0A"/>
                </a:solidFill>
                <a:effectLst/>
                <a:latin typeface="yekancdn"/>
                <a:cs typeface="B Nazanin" panose="00000400000000000000" pitchFamily="2" charset="-78"/>
              </a:rPr>
              <a:t> : سرمایه در گردش مورد نیاز٬ هزینه خرید ماشین آلات٬ حقوق ها و دستمزد های پرسنل و میزان سرمایه مورد نیاز اولیه برای تولید 2 کیلوگرم (برای 6 ماه اول)،  نقطه بازگشت سرمایه</a:t>
            </a:r>
            <a:endParaRPr lang="fa-IR" sz="1600" dirty="0">
              <a:cs typeface="B Nazanin" panose="00000400000000000000" pitchFamily="2" charset="-7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E29FE3-29EC-44CA-BDED-7C6F7E55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29</a:t>
            </a:fld>
            <a:endParaRPr lang="fa-I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194C3E-EB11-408F-97D0-3B92EE0FEACE}"/>
              </a:ext>
            </a:extLst>
          </p:cNvPr>
          <p:cNvSpPr txBox="1"/>
          <p:nvPr/>
        </p:nvSpPr>
        <p:spPr>
          <a:xfrm>
            <a:off x="2295939" y="3242346"/>
            <a:ext cx="45918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1"/>
            <a:endParaRPr lang="fa-IR" dirty="0"/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4911E8DD-1E17-40F9-B02E-349829873D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7494276"/>
              </p:ext>
            </p:extLst>
          </p:nvPr>
        </p:nvGraphicFramePr>
        <p:xfrm>
          <a:off x="611560" y="1259416"/>
          <a:ext cx="7835675" cy="470452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423777">
                  <a:extLst>
                    <a:ext uri="{9D8B030D-6E8A-4147-A177-3AD203B41FA5}">
                      <a16:colId xmlns:a16="http://schemas.microsoft.com/office/drawing/2014/main" val="2240472476"/>
                    </a:ext>
                  </a:extLst>
                </a:gridCol>
                <a:gridCol w="5411898">
                  <a:extLst>
                    <a:ext uri="{9D8B030D-6E8A-4147-A177-3AD203B41FA5}">
                      <a16:colId xmlns:a16="http://schemas.microsoft.com/office/drawing/2014/main" val="303612609"/>
                    </a:ext>
                  </a:extLst>
                </a:gridCol>
              </a:tblGrid>
              <a:tr h="1176131">
                <a:tc>
                  <a:txBody>
                    <a:bodyPr/>
                    <a:lstStyle/>
                    <a:p>
                      <a:pPr algn="just" rtl="1"/>
                      <a:r>
                        <a:rPr lang="fa-IR" sz="1600" b="0" i="0" dirty="0">
                          <a:solidFill>
                            <a:srgbClr val="0A0A0A"/>
                          </a:solidFill>
                          <a:effectLst/>
                          <a:latin typeface="yekancdn"/>
                          <a:cs typeface="B Nazanin" panose="00000400000000000000" pitchFamily="2" charset="-78"/>
                        </a:rPr>
                        <a:t>سرمایه در گردش مورد نیاز</a:t>
                      </a:r>
                      <a:endParaRPr lang="fa-IR" sz="16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b="0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6202001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just" rtl="1"/>
                      <a:r>
                        <a:rPr lang="fa-IR" sz="1600" dirty="0">
                          <a:cs typeface="B Nazanin" panose="00000400000000000000" pitchFamily="2" charset="-78"/>
                        </a:rPr>
                        <a:t>هزینه خرید ماشین آلات و تجهیزات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720170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just" rtl="1"/>
                      <a:r>
                        <a:rPr lang="fa-IR" sz="1600" dirty="0">
                          <a:cs typeface="B Nazanin" panose="00000400000000000000" pitchFamily="2" charset="-78"/>
                        </a:rPr>
                        <a:t>حقوق و دستمزد پرسنل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 rtl="1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7196753"/>
                  </a:ext>
                </a:extLst>
              </a:tr>
              <a:tr h="1176131">
                <a:tc>
                  <a:txBody>
                    <a:bodyPr/>
                    <a:lstStyle/>
                    <a:p>
                      <a:pPr algn="just" rtl="1"/>
                      <a:r>
                        <a:rPr lang="fa-IR" sz="1600" dirty="0">
                          <a:cs typeface="B Nazanin" panose="00000400000000000000" pitchFamily="2" charset="-78"/>
                        </a:rPr>
                        <a:t>نقطه بازگشت سرمایه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/>
                      <a:endParaRPr lang="fa-IR" sz="1400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3985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490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6BFB-C286-4CB9-BD06-7EAFBAEE8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404665"/>
            <a:ext cx="7773338" cy="648072"/>
          </a:xfrm>
        </p:spPr>
        <p:txBody>
          <a:bodyPr>
            <a:noAutofit/>
          </a:bodyPr>
          <a:lstStyle/>
          <a:p>
            <a:r>
              <a:rPr lang="fa-IR" sz="1600" dirty="0">
                <a:cs typeface="B Nazanin" panose="00000400000000000000" pitchFamily="2" charset="-78"/>
              </a:rPr>
              <a:t>آگهی ثبت شرکت (درصورت ثبت شرکت)</a:t>
            </a:r>
            <a:br>
              <a:rPr lang="fa-IR" sz="1600" dirty="0">
                <a:cs typeface="B Nazanin" panose="00000400000000000000" pitchFamily="2" charset="-78"/>
              </a:rPr>
            </a:br>
            <a:endParaRPr lang="en-US" sz="16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BB41EE-4A2F-4581-B3A1-ECA4CDE5F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3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726179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8E91-9A25-4640-AD40-F499BB29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>
                <a:solidFill>
                  <a:schemeClr val="tx1"/>
                </a:solidFill>
              </a:rPr>
              <a:t> اطلاعات تماس: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F6FDF6-0869-4701-A6F5-EF1C497C44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متقاضی محترم لطفا جهت حضور در جلسه مصاحبه اولیه جیمیل خود را اعلام نمایید.</a:t>
            </a:r>
          </a:p>
          <a:p>
            <a:r>
              <a:rPr lang="fa-IR" dirty="0"/>
              <a:t>جیمیل:</a:t>
            </a:r>
          </a:p>
          <a:p>
            <a:r>
              <a:rPr lang="fa-IR" dirty="0"/>
              <a:t>شماره تماس: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F18837-256C-49CB-960A-1CC5462D9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0192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سهامداران/ موسسين</a:t>
            </a:r>
            <a:r>
              <a:rPr lang="fa-IR" sz="1600" b="1" dirty="0">
                <a:effectLst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واحد فناور: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4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6B9A81-22F8-42CC-9B9A-F5A7B0AAE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035834"/>
              </p:ext>
            </p:extLst>
          </p:nvPr>
        </p:nvGraphicFramePr>
        <p:xfrm>
          <a:off x="705817" y="3429000"/>
          <a:ext cx="7772400" cy="165618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264">
                  <a:extLst>
                    <a:ext uri="{9D8B030D-6E8A-4147-A177-3AD203B41FA5}">
                      <a16:colId xmlns:a16="http://schemas.microsoft.com/office/drawing/2014/main" val="1337822259"/>
                    </a:ext>
                  </a:extLst>
                </a:gridCol>
                <a:gridCol w="1147206">
                  <a:extLst>
                    <a:ext uri="{9D8B030D-6E8A-4147-A177-3AD203B41FA5}">
                      <a16:colId xmlns:a16="http://schemas.microsoft.com/office/drawing/2014/main" val="3609092287"/>
                    </a:ext>
                  </a:extLst>
                </a:gridCol>
                <a:gridCol w="1190732">
                  <a:extLst>
                    <a:ext uri="{9D8B030D-6E8A-4147-A177-3AD203B41FA5}">
                      <a16:colId xmlns:a16="http://schemas.microsoft.com/office/drawing/2014/main" val="2850152077"/>
                    </a:ext>
                  </a:extLst>
                </a:gridCol>
                <a:gridCol w="1001085">
                  <a:extLst>
                    <a:ext uri="{9D8B030D-6E8A-4147-A177-3AD203B41FA5}">
                      <a16:colId xmlns:a16="http://schemas.microsoft.com/office/drawing/2014/main" val="2706915734"/>
                    </a:ext>
                  </a:extLst>
                </a:gridCol>
                <a:gridCol w="851855">
                  <a:extLst>
                    <a:ext uri="{9D8B030D-6E8A-4147-A177-3AD203B41FA5}">
                      <a16:colId xmlns:a16="http://schemas.microsoft.com/office/drawing/2014/main" val="935576105"/>
                    </a:ext>
                  </a:extLst>
                </a:gridCol>
                <a:gridCol w="757032">
                  <a:extLst>
                    <a:ext uri="{9D8B030D-6E8A-4147-A177-3AD203B41FA5}">
                      <a16:colId xmlns:a16="http://schemas.microsoft.com/office/drawing/2014/main" val="1225443023"/>
                    </a:ext>
                  </a:extLst>
                </a:gridCol>
                <a:gridCol w="1083473">
                  <a:extLst>
                    <a:ext uri="{9D8B030D-6E8A-4147-A177-3AD203B41FA5}">
                      <a16:colId xmlns:a16="http://schemas.microsoft.com/office/drawing/2014/main" val="1789373049"/>
                    </a:ext>
                  </a:extLst>
                </a:gridCol>
                <a:gridCol w="677753">
                  <a:extLst>
                    <a:ext uri="{9D8B030D-6E8A-4147-A177-3AD203B41FA5}">
                      <a16:colId xmlns:a16="http://schemas.microsoft.com/office/drawing/2014/main" val="2068738649"/>
                    </a:ext>
                  </a:extLst>
                </a:gridCol>
              </a:tblGrid>
              <a:tr h="43947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      رشته تحصيلي</a:t>
                      </a:r>
                      <a:endParaRPr lang="en-US" sz="12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مدرک تحصیلی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اخذ مدرك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اخذ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میزان سهام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800584"/>
                  </a:ext>
                </a:extLst>
              </a:tr>
              <a:tr h="46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367546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9075955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97682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8E41C9-5375-484B-B2C8-A18B4CC432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034910"/>
              </p:ext>
            </p:extLst>
          </p:nvPr>
        </p:nvGraphicFramePr>
        <p:xfrm>
          <a:off x="705818" y="1982057"/>
          <a:ext cx="7772399" cy="125481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477">
                  <a:extLst>
                    <a:ext uri="{9D8B030D-6E8A-4147-A177-3AD203B41FA5}">
                      <a16:colId xmlns:a16="http://schemas.microsoft.com/office/drawing/2014/main" val="2542341763"/>
                    </a:ext>
                  </a:extLst>
                </a:gridCol>
                <a:gridCol w="1147435">
                  <a:extLst>
                    <a:ext uri="{9D8B030D-6E8A-4147-A177-3AD203B41FA5}">
                      <a16:colId xmlns:a16="http://schemas.microsoft.com/office/drawing/2014/main" val="3932323411"/>
                    </a:ext>
                  </a:extLst>
                </a:gridCol>
                <a:gridCol w="1190970">
                  <a:extLst>
                    <a:ext uri="{9D8B030D-6E8A-4147-A177-3AD203B41FA5}">
                      <a16:colId xmlns:a16="http://schemas.microsoft.com/office/drawing/2014/main" val="1213171766"/>
                    </a:ext>
                  </a:extLst>
                </a:gridCol>
                <a:gridCol w="1043265">
                  <a:extLst>
                    <a:ext uri="{9D8B030D-6E8A-4147-A177-3AD203B41FA5}">
                      <a16:colId xmlns:a16="http://schemas.microsoft.com/office/drawing/2014/main" val="1937556722"/>
                    </a:ext>
                  </a:extLst>
                </a:gridCol>
                <a:gridCol w="810046">
                  <a:extLst>
                    <a:ext uri="{9D8B030D-6E8A-4147-A177-3AD203B41FA5}">
                      <a16:colId xmlns:a16="http://schemas.microsoft.com/office/drawing/2014/main" val="1690854698"/>
                    </a:ext>
                  </a:extLst>
                </a:gridCol>
                <a:gridCol w="1012168">
                  <a:extLst>
                    <a:ext uri="{9D8B030D-6E8A-4147-A177-3AD203B41FA5}">
                      <a16:colId xmlns:a16="http://schemas.microsoft.com/office/drawing/2014/main" val="2410688183"/>
                    </a:ext>
                  </a:extLst>
                </a:gridCol>
                <a:gridCol w="1505038">
                  <a:extLst>
                    <a:ext uri="{9D8B030D-6E8A-4147-A177-3AD203B41FA5}">
                      <a16:colId xmlns:a16="http://schemas.microsoft.com/office/drawing/2014/main" val="1037723318"/>
                    </a:ext>
                  </a:extLst>
                </a:gridCol>
              </a:tblGrid>
              <a:tr h="5697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کد ملی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وضعیت نظام وظیفه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سمت در واحد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3761318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24297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52239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27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C6531-8432-4009-BCEC-E2BE75F64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همکاران واحد فناور: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13CD9E-5984-492B-BF7D-CD4E00CB2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5</a:t>
            </a:fld>
            <a:r>
              <a:rPr lang="fa-IR"/>
              <a:t> از   20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6B9A81-22F8-42CC-9B9A-F5A7B0AAE3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338121"/>
              </p:ext>
            </p:extLst>
          </p:nvPr>
        </p:nvGraphicFramePr>
        <p:xfrm>
          <a:off x="685332" y="3429000"/>
          <a:ext cx="7792885" cy="165618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181106">
                  <a:extLst>
                    <a:ext uri="{9D8B030D-6E8A-4147-A177-3AD203B41FA5}">
                      <a16:colId xmlns:a16="http://schemas.microsoft.com/office/drawing/2014/main" val="1337822259"/>
                    </a:ext>
                  </a:extLst>
                </a:gridCol>
                <a:gridCol w="1274351">
                  <a:extLst>
                    <a:ext uri="{9D8B030D-6E8A-4147-A177-3AD203B41FA5}">
                      <a16:colId xmlns:a16="http://schemas.microsoft.com/office/drawing/2014/main" val="3609092287"/>
                    </a:ext>
                  </a:extLst>
                </a:gridCol>
                <a:gridCol w="1322701">
                  <a:extLst>
                    <a:ext uri="{9D8B030D-6E8A-4147-A177-3AD203B41FA5}">
                      <a16:colId xmlns:a16="http://schemas.microsoft.com/office/drawing/2014/main" val="2850152077"/>
                    </a:ext>
                  </a:extLst>
                </a:gridCol>
                <a:gridCol w="1112036">
                  <a:extLst>
                    <a:ext uri="{9D8B030D-6E8A-4147-A177-3AD203B41FA5}">
                      <a16:colId xmlns:a16="http://schemas.microsoft.com/office/drawing/2014/main" val="2706915734"/>
                    </a:ext>
                  </a:extLst>
                </a:gridCol>
                <a:gridCol w="946267">
                  <a:extLst>
                    <a:ext uri="{9D8B030D-6E8A-4147-A177-3AD203B41FA5}">
                      <a16:colId xmlns:a16="http://schemas.microsoft.com/office/drawing/2014/main" val="935576105"/>
                    </a:ext>
                  </a:extLst>
                </a:gridCol>
                <a:gridCol w="1203555">
                  <a:extLst>
                    <a:ext uri="{9D8B030D-6E8A-4147-A177-3AD203B41FA5}">
                      <a16:colId xmlns:a16="http://schemas.microsoft.com/office/drawing/2014/main" val="1789373049"/>
                    </a:ext>
                  </a:extLst>
                </a:gridCol>
                <a:gridCol w="752869">
                  <a:extLst>
                    <a:ext uri="{9D8B030D-6E8A-4147-A177-3AD203B41FA5}">
                      <a16:colId xmlns:a16="http://schemas.microsoft.com/office/drawing/2014/main" val="2068738649"/>
                    </a:ext>
                  </a:extLst>
                </a:gridCol>
              </a:tblGrid>
              <a:tr h="439476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      رشته تحصيلي</a:t>
                      </a:r>
                      <a:endParaRPr lang="en-US" sz="120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مدرک تحصیلی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اخذ مدرك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اخذ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نوع همكاري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7800584"/>
                  </a:ext>
                </a:extLst>
              </a:tr>
              <a:tr h="465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تمام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پاره وقت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9367546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9075955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97682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F8E41C9-5375-484B-B2C8-A18B4CC4326B}"/>
              </a:ext>
            </a:extLst>
          </p:cNvPr>
          <p:cNvGraphicFramePr>
            <a:graphicFrameLocks noGrp="1"/>
          </p:cNvGraphicFramePr>
          <p:nvPr/>
        </p:nvGraphicFramePr>
        <p:xfrm>
          <a:off x="705818" y="1982057"/>
          <a:ext cx="7772399" cy="1254817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{5C22544A-7EE6-4342-B048-85BDC9FD1C3A}</a:tableStyleId>
              </a:tblPr>
              <a:tblGrid>
                <a:gridCol w="1063477">
                  <a:extLst>
                    <a:ext uri="{9D8B030D-6E8A-4147-A177-3AD203B41FA5}">
                      <a16:colId xmlns:a16="http://schemas.microsoft.com/office/drawing/2014/main" val="2542341763"/>
                    </a:ext>
                  </a:extLst>
                </a:gridCol>
                <a:gridCol w="1147435">
                  <a:extLst>
                    <a:ext uri="{9D8B030D-6E8A-4147-A177-3AD203B41FA5}">
                      <a16:colId xmlns:a16="http://schemas.microsoft.com/office/drawing/2014/main" val="3932323411"/>
                    </a:ext>
                  </a:extLst>
                </a:gridCol>
                <a:gridCol w="1190970">
                  <a:extLst>
                    <a:ext uri="{9D8B030D-6E8A-4147-A177-3AD203B41FA5}">
                      <a16:colId xmlns:a16="http://schemas.microsoft.com/office/drawing/2014/main" val="1213171766"/>
                    </a:ext>
                  </a:extLst>
                </a:gridCol>
                <a:gridCol w="1043265">
                  <a:extLst>
                    <a:ext uri="{9D8B030D-6E8A-4147-A177-3AD203B41FA5}">
                      <a16:colId xmlns:a16="http://schemas.microsoft.com/office/drawing/2014/main" val="1937556722"/>
                    </a:ext>
                  </a:extLst>
                </a:gridCol>
                <a:gridCol w="810046">
                  <a:extLst>
                    <a:ext uri="{9D8B030D-6E8A-4147-A177-3AD203B41FA5}">
                      <a16:colId xmlns:a16="http://schemas.microsoft.com/office/drawing/2014/main" val="1690854698"/>
                    </a:ext>
                  </a:extLst>
                </a:gridCol>
                <a:gridCol w="1012168">
                  <a:extLst>
                    <a:ext uri="{9D8B030D-6E8A-4147-A177-3AD203B41FA5}">
                      <a16:colId xmlns:a16="http://schemas.microsoft.com/office/drawing/2014/main" val="2410688183"/>
                    </a:ext>
                  </a:extLst>
                </a:gridCol>
                <a:gridCol w="1505038">
                  <a:extLst>
                    <a:ext uri="{9D8B030D-6E8A-4147-A177-3AD203B41FA5}">
                      <a16:colId xmlns:a16="http://schemas.microsoft.com/office/drawing/2014/main" val="1037723318"/>
                    </a:ext>
                  </a:extLst>
                </a:gridCol>
              </a:tblGrid>
              <a:tr h="56978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نام و نام خانوادگي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سال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محل تولد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کد ملی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وضعیت نظام وظیفه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 dirty="0">
                          <a:effectLst/>
                          <a:cs typeface="B Nazanin" panose="00000400000000000000" pitchFamily="2" charset="-78"/>
                        </a:rPr>
                        <a:t>سمت در واحد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000">
                          <a:effectLst/>
                          <a:cs typeface="B Nazanin" panose="00000400000000000000" pitchFamily="2" charset="-78"/>
                        </a:rPr>
                        <a:t>شغل كنوني و محل اشتغال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3761318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124297"/>
                  </a:ext>
                </a:extLst>
              </a:tr>
              <a:tr h="34251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1522398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B5DE1E31-E2DA-44FA-9960-98327D181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817" y="198158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0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71637-CA92-48E3-98F9-4A9A4D9B3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برنامه حضور همکاران تیم در پارک در طول استقرار چگونه خواهد بود.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3A93DF3-CB8F-41BC-A7E1-F30B71C64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6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375853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17405-A213-448C-ADA1-10A675A4D1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332" y="618519"/>
            <a:ext cx="7773338" cy="938274"/>
          </a:xfrm>
        </p:spPr>
        <p:txBody>
          <a:bodyPr/>
          <a:lstStyle/>
          <a:p>
            <a:r>
              <a:rPr lang="fa-IR" dirty="0"/>
              <a:t>سوابق </a:t>
            </a:r>
            <a:r>
              <a:rPr lang="fa-IR"/>
              <a:t>کاری همکاران</a:t>
            </a:r>
            <a:endParaRPr lang="fa-I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0AC66F-EB0D-4D91-83E0-C90B715C5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6BB48-8314-4DF1-8A04-807C68CDFE7F}" type="slidenum">
              <a:rPr lang="fa-IR" smtClean="0"/>
              <a:pPr/>
              <a:t>7</a:t>
            </a:fld>
            <a:r>
              <a:rPr lang="fa-IR"/>
              <a:t> از   20 </a:t>
            </a:r>
          </a:p>
        </p:txBody>
      </p:sp>
    </p:spTree>
    <p:extLst>
      <p:ext uri="{BB962C8B-B14F-4D97-AF65-F5344CB8AC3E}">
        <p14:creationId xmlns:p14="http://schemas.microsoft.com/office/powerpoint/2010/main" val="3518814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1EE83-E8D0-424E-8ACA-3E1EDB027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81" y="188640"/>
            <a:ext cx="7773338" cy="722250"/>
          </a:xfrm>
        </p:spPr>
        <p:txBody>
          <a:bodyPr>
            <a:normAutofit/>
          </a:bodyPr>
          <a:lstStyle/>
          <a:p>
            <a:pPr rtl="1"/>
            <a:r>
              <a:rPr lang="fa-IR" sz="16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معرفي ايده‌كاري واحد فناوري: </a:t>
            </a:r>
            <a:endParaRPr lang="fa-IR" sz="1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4DA64-7C58-4411-B33F-DADEF434EBE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347864" y="1697975"/>
            <a:ext cx="5167955" cy="4534252"/>
          </a:xfrm>
        </p:spPr>
        <p:txBody>
          <a:bodyPr>
            <a:noAutofit/>
          </a:bodyPr>
          <a:lstStyle/>
          <a:p>
            <a:pPr marL="0" indent="0" algn="justLow">
              <a:buNone/>
            </a:pPr>
            <a:r>
              <a:rPr lang="fa-IR" sz="1400" dirty="0"/>
              <a:t>: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45226-01A7-4A08-8B83-07871A599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8</a:t>
            </a:fld>
            <a:endParaRPr lang="fa-IR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FCABD40-1D97-41FD-B8EC-886E5412A5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753586"/>
              </p:ext>
            </p:extLst>
          </p:nvPr>
        </p:nvGraphicFramePr>
        <p:xfrm>
          <a:off x="539552" y="1412776"/>
          <a:ext cx="8136905" cy="3888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3">
                  <a:extLst>
                    <a:ext uri="{9D8B030D-6E8A-4147-A177-3AD203B41FA5}">
                      <a16:colId xmlns:a16="http://schemas.microsoft.com/office/drawing/2014/main" val="2899823402"/>
                    </a:ext>
                  </a:extLst>
                </a:gridCol>
                <a:gridCol w="2871848">
                  <a:extLst>
                    <a:ext uri="{9D8B030D-6E8A-4147-A177-3AD203B41FA5}">
                      <a16:colId xmlns:a16="http://schemas.microsoft.com/office/drawing/2014/main" val="861407644"/>
                    </a:ext>
                  </a:extLst>
                </a:gridCol>
                <a:gridCol w="2552754">
                  <a:extLst>
                    <a:ext uri="{9D8B030D-6E8A-4147-A177-3AD203B41FA5}">
                      <a16:colId xmlns:a16="http://schemas.microsoft.com/office/drawing/2014/main" val="1091530448"/>
                    </a:ext>
                  </a:extLst>
                </a:gridCol>
              </a:tblGrid>
              <a:tr h="7709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برتری های محصول/ایده</a:t>
                      </a:r>
                    </a:p>
                    <a:p>
                      <a:pPr marL="0" algn="ctr" defTabSz="914400" rtl="0" eaLnBrk="1" latinLnBrk="0" hangingPunct="1"/>
                      <a:endParaRPr lang="fa-IR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کاربردهای محصول/ایده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a-IR" sz="1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عنوان و معرفی ایده‌محوری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521857"/>
                  </a:ext>
                </a:extLst>
              </a:tr>
              <a:tr h="311745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3887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576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F47AB-D3F2-4D88-9518-F0FEC0A9F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نیش مارکت محصول دقیقا برای چه صنایعی خواهد بود.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57F0D9-85C4-4803-B3D8-9BA31D9892B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99592" y="930958"/>
            <a:ext cx="7558608" cy="5162337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AD9D07-B329-492F-AC7E-52EA84A57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3C852-D4BA-4806-AA99-BCE77F0038FE}" type="slidenum">
              <a:rPr lang="fa-IR" smtClean="0"/>
              <a:pPr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60597589"/>
      </p:ext>
    </p:extLst>
  </p:cSld>
  <p:clrMapOvr>
    <a:masterClrMapping/>
  </p:clrMapOvr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3625</TotalTime>
  <Words>848</Words>
  <Application>Microsoft Office PowerPoint</Application>
  <PresentationFormat>On-screen Show (4:3)</PresentationFormat>
  <Paragraphs>251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B Nazanin</vt:lpstr>
      <vt:lpstr>Calibri</vt:lpstr>
      <vt:lpstr>IranNastaliq</vt:lpstr>
      <vt:lpstr>Times New Roman</vt:lpstr>
      <vt:lpstr>Tw Cen MT</vt:lpstr>
      <vt:lpstr>yekancdn</vt:lpstr>
      <vt:lpstr>Droplet</vt:lpstr>
      <vt:lpstr>نکات قابل توجهی که در صورت عدم رعایت آنها طرح ارسالی مورد بررسی قرار نخواهد گرفت: 1- عدم پاسخ دهی به کلیه سوالات 2-پاسخ دهی بصورت کلی‌گویی  3- اجتناب از ارائه توضیحاتی که ارتباطی با سوال مطرح شده ندارند.</vt:lpstr>
      <vt:lpstr>PowerPoint Presentation</vt:lpstr>
      <vt:lpstr>آگهی ثبت شرکت (درصورت ثبت شرکت) </vt:lpstr>
      <vt:lpstr>سهامداران/ موسسين واحد فناور:</vt:lpstr>
      <vt:lpstr>همکاران واحد فناور:</vt:lpstr>
      <vt:lpstr>برنامه حضور همکاران تیم در پارک در طول استقرار چگونه خواهد بود.</vt:lpstr>
      <vt:lpstr>سوابق کاری همکاران</vt:lpstr>
      <vt:lpstr>معرفي ايده‌كاري واحد فناوري: </vt:lpstr>
      <vt:lpstr>نیش مارکت محصول دقیقا برای چه صنایعی خواهد بود.</vt:lpstr>
      <vt:lpstr>میزان توسعه محصول /خدمت: </vt:lpstr>
      <vt:lpstr>تصویر یا فیلم کوتاه  3 دقیقه ای از محصول/ایده</vt:lpstr>
      <vt:lpstr>برنامه عملیاتی رسیدن به اهداف در افق شش‌ماهه:(تیم کاری،ثبت حقوقی،تثبت محصول،تثبیت بازار، مجوزها، ورود به بازار)</vt:lpstr>
      <vt:lpstr>مدل درآمدی یا همان مدل تجاری ورود به بازار</vt:lpstr>
      <vt:lpstr>مقیاس تولید برای 6 ماه</vt:lpstr>
      <vt:lpstr>لی اوت کارگاه/آزمایشگاه/فضای کاری</vt:lpstr>
      <vt:lpstr>مهار مسائل مربوط به زیست محیطی</vt:lpstr>
      <vt:lpstr>معرفی مشتریان محصول/ خدمت:</vt:lpstr>
      <vt:lpstr>رقبای اصلی شما در بازار به تفکیک رقبای داخلی و خارجی عبارتند از </vt:lpstr>
      <vt:lpstr>ویژگی های مزیت رقابتی محصول ما در مقایسه با رقبا مشخصا  ذکر شود.</vt:lpstr>
      <vt:lpstr>ورود محصول/ خدمت به بازارنیازمند چه مجوزهایی است ؟ لطفاً توضيح دهيد؟ </vt:lpstr>
      <vt:lpstr>درج مجوزها (درصورت موجود)</vt:lpstr>
      <vt:lpstr>پیش بینی اعتبار مورد نیاز برای یک دوره 6 ماهه به میلیون تومان</vt:lpstr>
      <vt:lpstr>تجهیزات مورد نیاز و راه‌های تامین منابع مالی </vt:lpstr>
      <vt:lpstr>آیا تاکنون حمایت‌ها و پشتیبانی‌های مالی و معنوی سازمان‌ها یا نهادهای خصوصی یا دولتی از ایده پیشنهادی انجام شده ویا در مرکزرشد دیگری  استقرارداشته﻿اید؟</vt:lpstr>
      <vt:lpstr>فضای کار و امکانات لازم و کاربرد استفاده از این فضا را تشریح نمایید.</vt:lpstr>
      <vt:lpstr>خدمات و امکانات  مورد نياز واحد فناور به هنگام استقرار در پارک برای تولید محصول</vt:lpstr>
      <vt:lpstr>سوال 1 – امکان سنجی محصول:  بخش بازار : محصول را از نظر شرایط حاکم بر بازار بررسی کنید.(آمار تولید محصول در کشور تا چند سال اخیر چقدر بوده و میزان ظرفیت بازار را پیش بینی کنید.) </vt:lpstr>
      <vt:lpstr>سوال 2-امکان سنجی محصول: بخش فنی : روش تولید محصول٬ ماشین آلات مورد نیاز٬ فضای سوله مورد نیاز٬ تعداد پرسنل مورد نیاز</vt:lpstr>
      <vt:lpstr>سوال 3-امکان سنجی محصول: بخش مالی : سرمایه در گردش مورد نیاز٬ هزینه خرید ماشین آلات٬ حقوق ها و دستمزد های پرسنل و میزان سرمایه مورد نیاز اولیه برای تولید 2 کیلوگرم (برای 6 ماه اول)،  نقطه بازگشت سرمایه</vt:lpstr>
      <vt:lpstr> اطلاعات تماس:</vt:lpstr>
    </vt:vector>
  </TitlesOfParts>
  <Company>#%www.IRWIT.com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Gsoft Group</dc:creator>
  <cp:lastModifiedBy>park</cp:lastModifiedBy>
  <cp:revision>436</cp:revision>
  <dcterms:created xsi:type="dcterms:W3CDTF">2010-07-23T06:35:44Z</dcterms:created>
  <dcterms:modified xsi:type="dcterms:W3CDTF">2025-11-08T08:42:27Z</dcterms:modified>
</cp:coreProperties>
</file>